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76" r:id="rId4"/>
    <p:sldId id="277" r:id="rId5"/>
    <p:sldId id="278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FDF731"/>
    <a:srgbClr val="383838"/>
    <a:srgbClr val="9CC2F0"/>
    <a:srgbClr val="6FA3E9"/>
    <a:srgbClr val="BEBEBE"/>
    <a:srgbClr val="5D5A72"/>
    <a:srgbClr val="DCDCDC"/>
    <a:srgbClr val="9FBDF3"/>
    <a:srgbClr val="A2C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3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3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0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4.xml"/><Relationship Id="rId5" Type="http://schemas.openxmlformats.org/officeDocument/2006/relationships/image" Target="../media/image26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4" Type="http://schemas.openxmlformats.org/officeDocument/2006/relationships/image" Target="../media/image27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.xml"/><Relationship Id="rId4" Type="http://schemas.openxmlformats.org/officeDocument/2006/relationships/image" Target="../media/image3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33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9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.xml"/><Relationship Id="rId5" Type="http://schemas.openxmlformats.org/officeDocument/2006/relationships/image" Target="../media/image22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968875" y="647065"/>
            <a:ext cx="7164070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第</a:t>
            </a:r>
            <a:r>
              <a:rPr lang="en-US" altLang="zh-CN" sz="4800">
                <a:solidFill>
                  <a:srgbClr val="9CC2F0"/>
                </a:solidFill>
              </a:rPr>
              <a:t>1</a:t>
            </a:r>
            <a:r>
              <a:rPr lang="zh-CN" altLang="en-US" sz="4800">
                <a:solidFill>
                  <a:srgbClr val="9CC2F0"/>
                </a:solidFill>
              </a:rPr>
              <a:t>季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400">
                <a:solidFill>
                  <a:srgbClr val="FFFF00"/>
                </a:solidFill>
              </a:rPr>
              <a:t>第</a:t>
            </a:r>
            <a:r>
              <a:rPr lang="en-US" altLang="zh-CN" sz="4400">
                <a:solidFill>
                  <a:srgbClr val="FFFF00"/>
                </a:solidFill>
              </a:rPr>
              <a:t>0</a:t>
            </a:r>
            <a:r>
              <a:rPr lang="zh-CN" altLang="en-US" sz="4400">
                <a:solidFill>
                  <a:srgbClr val="FFFF00"/>
                </a:solidFill>
              </a:rPr>
              <a:t>章：</a:t>
            </a:r>
            <a:r>
              <a:rPr lang="en-US" altLang="zh-CN" sz="4400">
                <a:solidFill>
                  <a:srgbClr val="FFFF00"/>
                </a:solidFill>
              </a:rPr>
              <a:t>SLAM</a:t>
            </a:r>
            <a:r>
              <a:rPr lang="zh-CN" altLang="en-US" sz="4400">
                <a:solidFill>
                  <a:srgbClr val="FFFF00"/>
                </a:solidFill>
              </a:rPr>
              <a:t>发展综述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法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367645" y="379031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差分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INS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室外：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085" y="1730375"/>
            <a:ext cx="2473325" cy="2858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40" y="2302510"/>
            <a:ext cx="2276475" cy="171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955" y="2301240"/>
            <a:ext cx="1706245" cy="17157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差分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INS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室外：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25" y="1551940"/>
            <a:ext cx="7028815" cy="380555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20357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梳理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定位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导航技术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揭秘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技术路线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展望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未来趋势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揭秘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技术路线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超声波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激光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视觉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0" y="1694180"/>
            <a:ext cx="4563745" cy="34690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3364865" y="3308350"/>
            <a:ext cx="1277620" cy="2675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752340" y="3308350"/>
            <a:ext cx="303530" cy="2646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542915" y="3278505"/>
            <a:ext cx="387985" cy="2775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920105" y="3212465"/>
            <a:ext cx="1598295" cy="2452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207125" y="3100705"/>
            <a:ext cx="1771015" cy="687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72730" y="1816735"/>
            <a:ext cx="29578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超声波距离信息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超声波图像提特征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揭秘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技术路线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超声波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激光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视觉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6710" y="5026660"/>
            <a:ext cx="29578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单线激光雷达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多线激光雷达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745" y="1569085"/>
            <a:ext cx="3333115" cy="2983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170" y="1563370"/>
            <a:ext cx="4370705" cy="29933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揭秘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技术路线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超声波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激光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视觉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16650" y="5073650"/>
            <a:ext cx="29578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稀疏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稠密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35" y="1696085"/>
            <a:ext cx="4399915" cy="2957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485" y="1696085"/>
            <a:ext cx="4502785" cy="295783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20357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梳理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定位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导航技术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揭秘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技术路线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展望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未来趋势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展望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未来趋势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多传感器融合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语义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高精地图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730" y="1614170"/>
            <a:ext cx="8073390" cy="43122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展望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未来趋势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多传感器融合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语义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高精地图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10" y="1411605"/>
            <a:ext cx="5882005" cy="38373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展望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SLAM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未来趋势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多传感器融合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语义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高精地图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35" y="1711960"/>
            <a:ext cx="4594225" cy="279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205" y="1712595"/>
            <a:ext cx="4300855" cy="279336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 descr="7b0a202020202262756c6c6574223a20227b5c2263617465676f727949645c223a31303032352c5c2274656d706c61746549645c223a32303233313439347d220a7d0a"/>
          <p:cNvSpPr txBox="1"/>
          <p:nvPr/>
        </p:nvSpPr>
        <p:spPr>
          <a:xfrm>
            <a:off x="4081145" y="2362835"/>
            <a:ext cx="4029075" cy="2738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张虎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《机器人SLAM导航：核心技术与实战》作者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“xiihoo机器人”创始人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曾任职于深圳市智能机器人研究院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知乎：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@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小虎哥哥爱学习</a:t>
            </a:r>
            <a:endParaRPr lang="zh-CN" altLang="en-US" sz="1400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站：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@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小虎哥哥爱学习</a:t>
            </a:r>
            <a:endParaRPr lang="zh-CN" altLang="en-US" sz="1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50740" y="1573530"/>
            <a:ext cx="2890520" cy="78930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>
                <a:solidFill>
                  <a:srgbClr val="9CC2F0"/>
                </a:solidFill>
              </a:rPr>
              <a:t>个人简介</a:t>
            </a:r>
            <a:endParaRPr lang="zh-CN" altLang="en-US" sz="2800">
              <a:solidFill>
                <a:srgbClr val="9CC2F0"/>
              </a:solidFill>
            </a:endParaRPr>
          </a:p>
        </p:txBody>
      </p:sp>
      <p:pic>
        <p:nvPicPr>
          <p:cNvPr id="27" name="图片 26" descr="图书封面(正面)800x8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55" y="1679575"/>
            <a:ext cx="3736340" cy="373634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商务照3-透明背景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15" y="1337310"/>
            <a:ext cx="3783330" cy="39738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20357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梳理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定位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导航技术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揭秘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技术路线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展望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SLAM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未来趋势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磁条定位导航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二维码定位导航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无线电定位导航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室内：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45" y="1263650"/>
            <a:ext cx="3253740" cy="2767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970" y="4395470"/>
            <a:ext cx="2757170" cy="1677035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 rot="10800000">
            <a:off x="2792730" y="4200525"/>
            <a:ext cx="3295650" cy="2066925"/>
          </a:xfrm>
          <a:prstGeom prst="wedgeRoundRectCallout">
            <a:avLst>
              <a:gd name="adj1" fmla="val 269"/>
              <a:gd name="adj2" fmla="val 8324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165" y="1268095"/>
            <a:ext cx="3808730" cy="27628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185" y="4395470"/>
            <a:ext cx="2568575" cy="954405"/>
          </a:xfrm>
          <a:prstGeom prst="rect">
            <a:avLst/>
          </a:prstGeom>
        </p:spPr>
      </p:pic>
      <p:sp>
        <p:nvSpPr>
          <p:cNvPr id="24" name="圆角矩形标注 23"/>
          <p:cNvSpPr/>
          <p:nvPr/>
        </p:nvSpPr>
        <p:spPr>
          <a:xfrm rot="10800000">
            <a:off x="7082155" y="4200525"/>
            <a:ext cx="3295650" cy="1306195"/>
          </a:xfrm>
          <a:prstGeom prst="wedgeRoundRectCallout">
            <a:avLst>
              <a:gd name="adj1" fmla="val 23102"/>
              <a:gd name="adj2" fmla="val 11242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磁条定位导航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二维码定位导航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无线电定位导航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室内：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1700530"/>
            <a:ext cx="3678555" cy="2162810"/>
          </a:xfrm>
          <a:prstGeom prst="rect">
            <a:avLst/>
          </a:prstGeom>
        </p:spPr>
      </p:pic>
      <p:sp>
        <p:nvSpPr>
          <p:cNvPr id="20" name="圆角矩形标注 19"/>
          <p:cNvSpPr/>
          <p:nvPr/>
        </p:nvSpPr>
        <p:spPr>
          <a:xfrm rot="10800000">
            <a:off x="3191510" y="4200525"/>
            <a:ext cx="4039870" cy="2066925"/>
          </a:xfrm>
          <a:prstGeom prst="wedgeRoundRectCallout">
            <a:avLst>
              <a:gd name="adj1" fmla="val 13061"/>
              <a:gd name="adj2" fmla="val 7841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720" y="4445635"/>
            <a:ext cx="3219450" cy="15621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270" y="1700530"/>
            <a:ext cx="4133850" cy="2162810"/>
          </a:xfrm>
          <a:prstGeom prst="rect">
            <a:avLst/>
          </a:prstGeom>
        </p:spPr>
      </p:pic>
      <p:sp>
        <p:nvSpPr>
          <p:cNvPr id="31" name="圆角矩形标注 30"/>
          <p:cNvSpPr/>
          <p:nvPr/>
        </p:nvSpPr>
        <p:spPr>
          <a:xfrm rot="10800000">
            <a:off x="7994015" y="4200525"/>
            <a:ext cx="3540125" cy="2066925"/>
          </a:xfrm>
          <a:prstGeom prst="wedgeRoundRectCallout">
            <a:avLst>
              <a:gd name="adj1" fmla="val 32116"/>
              <a:gd name="adj2" fmla="val 90983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415" y="4775200"/>
            <a:ext cx="1456690" cy="137731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60205" y="4307205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AprilTag</a:t>
            </a:r>
            <a:endParaRPr lang="en-US" altLang="zh-CN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磁条定位导航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二维码定位导航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无线电定位导航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室内：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45" y="1479550"/>
            <a:ext cx="3806825" cy="2383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905" y="4714875"/>
            <a:ext cx="3638550" cy="116205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 rot="10800000">
            <a:off x="3484245" y="4110355"/>
            <a:ext cx="4039870" cy="2066925"/>
          </a:xfrm>
          <a:prstGeom prst="wedgeRoundRectCallout">
            <a:avLst>
              <a:gd name="adj1" fmla="val 14052"/>
              <a:gd name="adj2" fmla="val 9049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30800" y="4334510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UWB</a:t>
            </a:r>
            <a:endParaRPr lang="en-US" altLang="zh-CN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980" y="1479550"/>
            <a:ext cx="2938780" cy="23609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63380" y="4229735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RSSI</a:t>
            </a:r>
            <a:endParaRPr lang="en-US" altLang="zh-CN">
              <a:solidFill>
                <a:srgbClr val="FFFF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930" y="4597400"/>
            <a:ext cx="2183130" cy="1396365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 rot="10800000">
            <a:off x="7934960" y="4110355"/>
            <a:ext cx="3226435" cy="2051685"/>
          </a:xfrm>
          <a:prstGeom prst="wedgeRoundRectCallout">
            <a:avLst>
              <a:gd name="adj1" fmla="val -2647"/>
              <a:gd name="adj2" fmla="val 11900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磁条定位导航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二维码定位导航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无线电定位导航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室内：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425" y="688975"/>
            <a:ext cx="3690620" cy="2407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245" y="3731895"/>
            <a:ext cx="3508375" cy="296545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9103360" y="4226560"/>
            <a:ext cx="1483995" cy="1448435"/>
          </a:xfrm>
          <a:custGeom>
            <a:avLst/>
            <a:gdLst>
              <a:gd name="connisteX0" fmla="*/ 269240 w 1497330"/>
              <a:gd name="connsiteY0" fmla="*/ 29845 h 1467485"/>
              <a:gd name="connisteX1" fmla="*/ 0 w 1497330"/>
              <a:gd name="connsiteY1" fmla="*/ 1467485 h 1467485"/>
              <a:gd name="connisteX2" fmla="*/ 1497330 w 1497330"/>
              <a:gd name="connsiteY2" fmla="*/ 1457325 h 1467485"/>
              <a:gd name="connisteX3" fmla="*/ 1497330 w 1497330"/>
              <a:gd name="connsiteY3" fmla="*/ 0 h 1467485"/>
              <a:gd name="connisteX4" fmla="*/ 1297940 w 1497330"/>
              <a:gd name="connsiteY4" fmla="*/ 0 h 1467485"/>
              <a:gd name="connisteX5" fmla="*/ 269240 w 1497330"/>
              <a:gd name="connsiteY5" fmla="*/ 29845 h 1467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497330" h="1467485">
                <a:moveTo>
                  <a:pt x="269240" y="29845"/>
                </a:moveTo>
                <a:lnTo>
                  <a:pt x="0" y="1467485"/>
                </a:lnTo>
                <a:lnTo>
                  <a:pt x="1497330" y="1457325"/>
                </a:lnTo>
                <a:lnTo>
                  <a:pt x="1497330" y="0"/>
                </a:lnTo>
                <a:lnTo>
                  <a:pt x="1297940" y="0"/>
                </a:lnTo>
                <a:lnTo>
                  <a:pt x="269240" y="29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312160" y="1959610"/>
            <a:ext cx="1483995" cy="1448435"/>
          </a:xfrm>
          <a:custGeom>
            <a:avLst/>
            <a:gdLst>
              <a:gd name="connisteX0" fmla="*/ 269240 w 1497330"/>
              <a:gd name="connsiteY0" fmla="*/ 29845 h 1467485"/>
              <a:gd name="connisteX1" fmla="*/ 0 w 1497330"/>
              <a:gd name="connsiteY1" fmla="*/ 1467485 h 1467485"/>
              <a:gd name="connisteX2" fmla="*/ 1497330 w 1497330"/>
              <a:gd name="connsiteY2" fmla="*/ 1457325 h 1467485"/>
              <a:gd name="connisteX3" fmla="*/ 1497330 w 1497330"/>
              <a:gd name="connsiteY3" fmla="*/ 0 h 1467485"/>
              <a:gd name="connisteX4" fmla="*/ 1297940 w 1497330"/>
              <a:gd name="connsiteY4" fmla="*/ 0 h 1467485"/>
              <a:gd name="connisteX5" fmla="*/ 269240 w 1497330"/>
              <a:gd name="connsiteY5" fmla="*/ 29845 h 1467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497330" h="1467485">
                <a:moveTo>
                  <a:pt x="269240" y="29845"/>
                </a:moveTo>
                <a:lnTo>
                  <a:pt x="0" y="1467485"/>
                </a:lnTo>
                <a:lnTo>
                  <a:pt x="1497330" y="1457325"/>
                </a:lnTo>
                <a:lnTo>
                  <a:pt x="1497330" y="0"/>
                </a:lnTo>
                <a:lnTo>
                  <a:pt x="1297940" y="0"/>
                </a:lnTo>
                <a:lnTo>
                  <a:pt x="269240" y="29845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4972685" y="1480820"/>
            <a:ext cx="1917700" cy="1947545"/>
          </a:xfrm>
          <a:custGeom>
            <a:avLst/>
            <a:gdLst>
              <a:gd name="connisteX0" fmla="*/ 0 w 1917700"/>
              <a:gd name="connsiteY0" fmla="*/ 1937385 h 1947545"/>
              <a:gd name="connisteX1" fmla="*/ 1917700 w 1917700"/>
              <a:gd name="connsiteY1" fmla="*/ 1947545 h 1947545"/>
              <a:gd name="connisteX2" fmla="*/ 1737995 w 1917700"/>
              <a:gd name="connsiteY2" fmla="*/ 1218565 h 1947545"/>
              <a:gd name="connisteX3" fmla="*/ 1308100 w 1917700"/>
              <a:gd name="connsiteY3" fmla="*/ 1228725 h 1947545"/>
              <a:gd name="connisteX4" fmla="*/ 1178560 w 1917700"/>
              <a:gd name="connsiteY4" fmla="*/ 519430 h 1947545"/>
              <a:gd name="connisteX5" fmla="*/ 1548130 w 1917700"/>
              <a:gd name="connsiteY5" fmla="*/ 509270 h 1947545"/>
              <a:gd name="connisteX6" fmla="*/ 1428115 w 1917700"/>
              <a:gd name="connsiteY6" fmla="*/ 0 h 1947545"/>
              <a:gd name="connisteX7" fmla="*/ 259715 w 1917700"/>
              <a:gd name="connsiteY7" fmla="*/ 0 h 1947545"/>
              <a:gd name="connisteX8" fmla="*/ 0 w 1917700"/>
              <a:gd name="connsiteY8" fmla="*/ 539750 h 1947545"/>
              <a:gd name="connisteX9" fmla="*/ 0 w 1917700"/>
              <a:gd name="connsiteY9" fmla="*/ 1937385 h 19475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917700" h="1947545">
                <a:moveTo>
                  <a:pt x="0" y="1937385"/>
                </a:moveTo>
                <a:lnTo>
                  <a:pt x="1917700" y="1947545"/>
                </a:lnTo>
                <a:lnTo>
                  <a:pt x="1737995" y="1218565"/>
                </a:lnTo>
                <a:lnTo>
                  <a:pt x="1308100" y="1228725"/>
                </a:lnTo>
                <a:lnTo>
                  <a:pt x="1178560" y="519430"/>
                </a:lnTo>
                <a:lnTo>
                  <a:pt x="1548130" y="509270"/>
                </a:lnTo>
                <a:lnTo>
                  <a:pt x="1428115" y="0"/>
                </a:lnTo>
                <a:lnTo>
                  <a:pt x="259715" y="0"/>
                </a:lnTo>
                <a:lnTo>
                  <a:pt x="0" y="539750"/>
                </a:lnTo>
                <a:lnTo>
                  <a:pt x="0" y="193738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601720" y="567690"/>
            <a:ext cx="1517650" cy="1328420"/>
          </a:xfrm>
          <a:custGeom>
            <a:avLst/>
            <a:gdLst>
              <a:gd name="connisteX0" fmla="*/ 0 w 1517650"/>
              <a:gd name="connsiteY0" fmla="*/ 1318260 h 1328420"/>
              <a:gd name="connisteX1" fmla="*/ 1238250 w 1517650"/>
              <a:gd name="connsiteY1" fmla="*/ 1328420 h 1328420"/>
              <a:gd name="connisteX2" fmla="*/ 1517650 w 1517650"/>
              <a:gd name="connsiteY2" fmla="*/ 779145 h 1328420"/>
              <a:gd name="connisteX3" fmla="*/ 1467485 w 1517650"/>
              <a:gd name="connsiteY3" fmla="*/ 0 h 1328420"/>
              <a:gd name="connisteX4" fmla="*/ 239395 w 1517650"/>
              <a:gd name="connsiteY4" fmla="*/ 0 h 1328420"/>
              <a:gd name="connisteX5" fmla="*/ 0 w 1517650"/>
              <a:gd name="connsiteY5" fmla="*/ 1318260 h 13284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517650" h="1328420">
                <a:moveTo>
                  <a:pt x="0" y="1318260"/>
                </a:moveTo>
                <a:lnTo>
                  <a:pt x="1238250" y="1328420"/>
                </a:lnTo>
                <a:lnTo>
                  <a:pt x="1517650" y="779145"/>
                </a:lnTo>
                <a:lnTo>
                  <a:pt x="1467485" y="0"/>
                </a:lnTo>
                <a:lnTo>
                  <a:pt x="239395" y="0"/>
                </a:lnTo>
                <a:lnTo>
                  <a:pt x="0" y="131826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186045" y="539115"/>
            <a:ext cx="1188720" cy="808990"/>
          </a:xfrm>
          <a:custGeom>
            <a:avLst/>
            <a:gdLst>
              <a:gd name="connisteX0" fmla="*/ 0 w 1188720"/>
              <a:gd name="connsiteY0" fmla="*/ 0 h 808990"/>
              <a:gd name="connisteX1" fmla="*/ 529590 w 1188720"/>
              <a:gd name="connsiteY1" fmla="*/ 0 h 808990"/>
              <a:gd name="connisteX2" fmla="*/ 619125 w 1188720"/>
              <a:gd name="connsiteY2" fmla="*/ 389255 h 808990"/>
              <a:gd name="connisteX3" fmla="*/ 1098550 w 1188720"/>
              <a:gd name="connsiteY3" fmla="*/ 389255 h 808990"/>
              <a:gd name="connisteX4" fmla="*/ 1188720 w 1188720"/>
              <a:gd name="connsiteY4" fmla="*/ 798830 h 808990"/>
              <a:gd name="connisteX5" fmla="*/ 40005 w 1188720"/>
              <a:gd name="connsiteY5" fmla="*/ 808990 h 808990"/>
              <a:gd name="connisteX6" fmla="*/ 0 w 1188720"/>
              <a:gd name="connsiteY6" fmla="*/ 0 h 808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188720" h="808990">
                <a:moveTo>
                  <a:pt x="0" y="0"/>
                </a:moveTo>
                <a:lnTo>
                  <a:pt x="529590" y="0"/>
                </a:lnTo>
                <a:lnTo>
                  <a:pt x="619125" y="389255"/>
                </a:lnTo>
                <a:lnTo>
                  <a:pt x="1098550" y="389255"/>
                </a:lnTo>
                <a:lnTo>
                  <a:pt x="1188720" y="798830"/>
                </a:lnTo>
                <a:lnTo>
                  <a:pt x="40005" y="8089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endCxn id="19" idx="0"/>
          </p:cNvCxnSpPr>
          <p:nvPr/>
        </p:nvCxnSpPr>
        <p:spPr>
          <a:xfrm flipH="1" flipV="1">
            <a:off x="9370060" y="4255770"/>
            <a:ext cx="565150" cy="540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9305925" y="4606290"/>
            <a:ext cx="619125" cy="189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206230" y="4756150"/>
            <a:ext cx="718820" cy="3194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9" idx="1"/>
          </p:cNvCxnSpPr>
          <p:nvPr/>
        </p:nvCxnSpPr>
        <p:spPr>
          <a:xfrm flipH="1">
            <a:off x="9103360" y="4756150"/>
            <a:ext cx="811530" cy="918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9785350" y="4756150"/>
            <a:ext cx="119380" cy="918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895205" y="4766310"/>
            <a:ext cx="379095" cy="888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874885" y="4766310"/>
            <a:ext cx="688975" cy="668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904730" y="4766310"/>
            <a:ext cx="679450" cy="79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9" idx="3"/>
          </p:cNvCxnSpPr>
          <p:nvPr/>
        </p:nvCxnSpPr>
        <p:spPr>
          <a:xfrm flipV="1">
            <a:off x="9914890" y="4226560"/>
            <a:ext cx="672465" cy="539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904730" y="4246880"/>
            <a:ext cx="10160" cy="519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435465" y="4756150"/>
            <a:ext cx="459740" cy="908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9904730" y="4586605"/>
            <a:ext cx="669290" cy="179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9904730" y="4227195"/>
            <a:ext cx="250190" cy="539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9645650" y="4236720"/>
            <a:ext cx="239395" cy="519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9265920" y="4756150"/>
            <a:ext cx="619125" cy="6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166225" y="4775835"/>
            <a:ext cx="718820" cy="499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904730" y="4766310"/>
            <a:ext cx="109855" cy="888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9" idx="2"/>
          </p:cNvCxnSpPr>
          <p:nvPr/>
        </p:nvCxnSpPr>
        <p:spPr>
          <a:xfrm>
            <a:off x="9885045" y="4766310"/>
            <a:ext cx="702310" cy="898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904730" y="4766310"/>
            <a:ext cx="669290" cy="27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 42"/>
          <p:cNvSpPr/>
          <p:nvPr/>
        </p:nvSpPr>
        <p:spPr>
          <a:xfrm>
            <a:off x="3484245" y="5144135"/>
            <a:ext cx="1483995" cy="1448435"/>
          </a:xfrm>
          <a:custGeom>
            <a:avLst/>
            <a:gdLst>
              <a:gd name="connisteX0" fmla="*/ 269240 w 1497330"/>
              <a:gd name="connsiteY0" fmla="*/ 29845 h 1467485"/>
              <a:gd name="connisteX1" fmla="*/ 0 w 1497330"/>
              <a:gd name="connsiteY1" fmla="*/ 1467485 h 1467485"/>
              <a:gd name="connisteX2" fmla="*/ 1497330 w 1497330"/>
              <a:gd name="connsiteY2" fmla="*/ 1457325 h 1467485"/>
              <a:gd name="connisteX3" fmla="*/ 1497330 w 1497330"/>
              <a:gd name="connsiteY3" fmla="*/ 0 h 1467485"/>
              <a:gd name="connisteX4" fmla="*/ 1297940 w 1497330"/>
              <a:gd name="connsiteY4" fmla="*/ 0 h 1467485"/>
              <a:gd name="connisteX5" fmla="*/ 269240 w 1497330"/>
              <a:gd name="connsiteY5" fmla="*/ 29845 h 1467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497330" h="1467485">
                <a:moveTo>
                  <a:pt x="269240" y="29845"/>
                </a:moveTo>
                <a:lnTo>
                  <a:pt x="0" y="1467485"/>
                </a:lnTo>
                <a:lnTo>
                  <a:pt x="1497330" y="1457325"/>
                </a:lnTo>
                <a:lnTo>
                  <a:pt x="1497330" y="0"/>
                </a:lnTo>
                <a:lnTo>
                  <a:pt x="1297940" y="0"/>
                </a:lnTo>
                <a:lnTo>
                  <a:pt x="269240" y="29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3618230" y="3627120"/>
            <a:ext cx="1483995" cy="1448435"/>
          </a:xfrm>
          <a:custGeom>
            <a:avLst/>
            <a:gdLst>
              <a:gd name="connisteX0" fmla="*/ 269240 w 1497330"/>
              <a:gd name="connsiteY0" fmla="*/ 29845 h 1467485"/>
              <a:gd name="connisteX1" fmla="*/ 0 w 1497330"/>
              <a:gd name="connsiteY1" fmla="*/ 1467485 h 1467485"/>
              <a:gd name="connisteX2" fmla="*/ 1497330 w 1497330"/>
              <a:gd name="connsiteY2" fmla="*/ 1457325 h 1467485"/>
              <a:gd name="connisteX3" fmla="*/ 1497330 w 1497330"/>
              <a:gd name="connsiteY3" fmla="*/ 0 h 1467485"/>
              <a:gd name="connisteX4" fmla="*/ 1297940 w 1497330"/>
              <a:gd name="connsiteY4" fmla="*/ 0 h 1467485"/>
              <a:gd name="connisteX5" fmla="*/ 269240 w 1497330"/>
              <a:gd name="connsiteY5" fmla="*/ 29845 h 1467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497330" h="1467485">
                <a:moveTo>
                  <a:pt x="269240" y="29845"/>
                </a:moveTo>
                <a:lnTo>
                  <a:pt x="0" y="1467485"/>
                </a:lnTo>
                <a:lnTo>
                  <a:pt x="1497330" y="1457325"/>
                </a:lnTo>
                <a:lnTo>
                  <a:pt x="1497330" y="0"/>
                </a:lnTo>
                <a:lnTo>
                  <a:pt x="1297940" y="0"/>
                </a:lnTo>
                <a:lnTo>
                  <a:pt x="269240" y="29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5165725" y="5144135"/>
            <a:ext cx="1483995" cy="1448435"/>
          </a:xfrm>
          <a:custGeom>
            <a:avLst/>
            <a:gdLst>
              <a:gd name="connisteX0" fmla="*/ 269240 w 1497330"/>
              <a:gd name="connsiteY0" fmla="*/ 29845 h 1467485"/>
              <a:gd name="connisteX1" fmla="*/ 0 w 1497330"/>
              <a:gd name="connsiteY1" fmla="*/ 1467485 h 1467485"/>
              <a:gd name="connisteX2" fmla="*/ 1497330 w 1497330"/>
              <a:gd name="connsiteY2" fmla="*/ 1457325 h 1467485"/>
              <a:gd name="connisteX3" fmla="*/ 1497330 w 1497330"/>
              <a:gd name="connsiteY3" fmla="*/ 0 h 1467485"/>
              <a:gd name="connisteX4" fmla="*/ 1297940 w 1497330"/>
              <a:gd name="connsiteY4" fmla="*/ 0 h 1467485"/>
              <a:gd name="connisteX5" fmla="*/ 269240 w 1497330"/>
              <a:gd name="connsiteY5" fmla="*/ 29845 h 14674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497330" h="1467485">
                <a:moveTo>
                  <a:pt x="269240" y="29845"/>
                </a:moveTo>
                <a:lnTo>
                  <a:pt x="0" y="1467485"/>
                </a:lnTo>
                <a:lnTo>
                  <a:pt x="1497330" y="1457325"/>
                </a:lnTo>
                <a:lnTo>
                  <a:pt x="1497330" y="0"/>
                </a:lnTo>
                <a:lnTo>
                  <a:pt x="1297940" y="0"/>
                </a:lnTo>
                <a:lnTo>
                  <a:pt x="269240" y="29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090920" y="5195570"/>
            <a:ext cx="3054985" cy="80899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4582795" y="4297045"/>
            <a:ext cx="4553585" cy="758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4293235" y="5125720"/>
            <a:ext cx="4862830" cy="73850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  <p:bldP spid="20" grpId="0" animBg="1"/>
      <p:bldP spid="19" grpId="0" animBg="1"/>
      <p:bldP spid="46" grpId="0" animBg="1"/>
      <p:bldP spid="46" grpId="1" animBg="1"/>
      <p:bldP spid="45" grpId="0" animBg="1"/>
      <p:bldP spid="45" grpId="1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差分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INS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室外：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155" y="1806575"/>
            <a:ext cx="4248150" cy="2686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290" y="1806575"/>
            <a:ext cx="3053715" cy="268605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梳理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定位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导航技术</a:t>
            </a:r>
            <a:endParaRPr lang="zh-CN" altLang="en-US" sz="2000">
              <a:solidFill>
                <a:srgbClr val="9CC2F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2048510"/>
            <a:ext cx="29578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差分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INS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定位导航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6415" y="1551940"/>
            <a:ext cx="139382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>
                <a:solidFill>
                  <a:srgbClr val="FF0000"/>
                </a:solidFill>
                <a:sym typeface="+mn-ea"/>
              </a:rPr>
              <a:t>室外：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50" y="1278255"/>
            <a:ext cx="6185535" cy="462470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发展综述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34.xml><?xml version="1.0" encoding="utf-8"?>
<p:tagLst xmlns:p="http://schemas.openxmlformats.org/presentationml/2006/main">
  <p:tag name="COMMONDATA" val="eyJoZGlkIjoiM2Q3NDlmZDYxN2YxNmU3YWM2YWI4MzUwMmU2NGQxNWQ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2676</Words>
  <Application>WPS 演示</Application>
  <PresentationFormat>宽屏</PresentationFormat>
  <Paragraphs>328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SLAM应用揭秘 自动驾驶与智能机器人 </vt:lpstr>
      <vt:lpstr>PowerPoint 演示文稿</vt:lpstr>
      <vt:lpstr>内容概要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内容概要</vt:lpstr>
      <vt:lpstr>PowerPoint 演示文稿</vt:lpstr>
      <vt:lpstr>PowerPoint 演示文稿</vt:lpstr>
      <vt:lpstr>PowerPoint 演示文稿</vt:lpstr>
      <vt:lpstr>内容概要</vt:lpstr>
      <vt:lpstr>PowerPoint 演示文稿</vt:lpstr>
      <vt:lpstr>PowerPoint 演示文稿</vt:lpstr>
      <vt:lpstr>PowerPoint 演示文稿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428</cp:revision>
  <dcterms:created xsi:type="dcterms:W3CDTF">2019-06-19T02:08:00Z</dcterms:created>
  <dcterms:modified xsi:type="dcterms:W3CDTF">2022-06-16T02:05:48Z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666800C72B1842E3919A710CF4E6926B</vt:lpwstr>
  </property>
</Properties>
</file>